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6"/>
  </p:notesMasterIdLst>
  <p:sldIdLst>
    <p:sldId id="256" r:id="rId2"/>
    <p:sldId id="260" r:id="rId3"/>
    <p:sldId id="261" r:id="rId4"/>
    <p:sldId id="271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7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D4405-F9B7-4F3A-A658-32773456BCA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4A3E5A-0FEE-40D6-8CD4-401BB2271BC2}">
      <dgm:prSet phldrT="[Text]"/>
      <dgm:spPr/>
      <dgm:t>
        <a:bodyPr/>
        <a:lstStyle/>
        <a:p>
          <a:r>
            <a:rPr lang="en-US" dirty="0" smtClean="0"/>
            <a:t>#3) Nurses should be full partners with physicians and others in redesigning U.S. health care</a:t>
          </a:r>
          <a:endParaRPr lang="en-US" dirty="0"/>
        </a:p>
      </dgm:t>
    </dgm:pt>
    <dgm:pt modelId="{89ACA45E-EFFA-49CE-A518-B9214AE45BC9}" type="parTrans" cxnId="{4AAFE707-8248-498D-848E-96011CF0B562}">
      <dgm:prSet/>
      <dgm:spPr/>
      <dgm:t>
        <a:bodyPr/>
        <a:lstStyle/>
        <a:p>
          <a:endParaRPr lang="en-US"/>
        </a:p>
      </dgm:t>
    </dgm:pt>
    <dgm:pt modelId="{73B87C8F-7EEB-4F79-A722-9C720C756313}" type="sibTrans" cxnId="{4AAFE707-8248-498D-848E-96011CF0B562}">
      <dgm:prSet/>
      <dgm:spPr/>
      <dgm:t>
        <a:bodyPr/>
        <a:lstStyle/>
        <a:p>
          <a:endParaRPr lang="en-US"/>
        </a:p>
      </dgm:t>
    </dgm:pt>
    <dgm:pt modelId="{3B5BF8E2-F693-467E-8C32-20780DFCBF1F}">
      <dgm:prSet phldrT="[Text]"/>
      <dgm:spPr/>
      <dgm:t>
        <a:bodyPr/>
        <a:lstStyle/>
        <a:p>
          <a:r>
            <a:rPr lang="en-US" dirty="0" smtClean="0"/>
            <a:t>Foster leadership skills and competencies</a:t>
          </a:r>
          <a:endParaRPr lang="en-US" dirty="0"/>
        </a:p>
      </dgm:t>
    </dgm:pt>
    <dgm:pt modelId="{081EB5B4-5152-425E-BEBC-7CBD5563C348}" type="parTrans" cxnId="{0845B1B5-12E5-4AAB-B1E5-A8B70F4DB14D}">
      <dgm:prSet/>
      <dgm:spPr/>
      <dgm:t>
        <a:bodyPr/>
        <a:lstStyle/>
        <a:p>
          <a:endParaRPr lang="en-US"/>
        </a:p>
      </dgm:t>
    </dgm:pt>
    <dgm:pt modelId="{A08DE4E5-1433-4EA3-A280-F8C25EE91193}" type="sibTrans" cxnId="{0845B1B5-12E5-4AAB-B1E5-A8B70F4DB14D}">
      <dgm:prSet/>
      <dgm:spPr/>
      <dgm:t>
        <a:bodyPr/>
        <a:lstStyle/>
        <a:p>
          <a:endParaRPr lang="en-US"/>
        </a:p>
      </dgm:t>
    </dgm:pt>
    <dgm:pt modelId="{892667AC-5A2F-4179-A939-7318B8E007F5}">
      <dgm:prSet phldrT="[Text]"/>
      <dgm:spPr/>
      <dgm:t>
        <a:bodyPr/>
        <a:lstStyle/>
        <a:p>
          <a:r>
            <a:rPr lang="en-US" dirty="0" smtClean="0"/>
            <a:t>Nurses must see policy as something they shape </a:t>
          </a:r>
          <a:endParaRPr lang="en-US" dirty="0"/>
        </a:p>
      </dgm:t>
    </dgm:pt>
    <dgm:pt modelId="{A2957DC6-833A-473D-9799-B1AB713FFD5E}" type="parTrans" cxnId="{656AA5C2-D455-4633-866A-6B942C6F5E4E}">
      <dgm:prSet/>
      <dgm:spPr/>
      <dgm:t>
        <a:bodyPr/>
        <a:lstStyle/>
        <a:p>
          <a:endParaRPr lang="en-US"/>
        </a:p>
      </dgm:t>
    </dgm:pt>
    <dgm:pt modelId="{DE40D3C4-6A29-459B-AB07-4032741679C2}" type="sibTrans" cxnId="{656AA5C2-D455-4633-866A-6B942C6F5E4E}">
      <dgm:prSet/>
      <dgm:spPr/>
      <dgm:t>
        <a:bodyPr/>
        <a:lstStyle/>
        <a:p>
          <a:endParaRPr lang="en-US"/>
        </a:p>
      </dgm:t>
    </dgm:pt>
    <dgm:pt modelId="{778359E8-4C14-486E-88E1-4DC730AA8197}" type="pres">
      <dgm:prSet presAssocID="{924D4405-F9B7-4F3A-A658-32773456BCA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02F89E-79A1-481F-ADB3-6F29CCDA446A}" type="pres">
      <dgm:prSet presAssocID="{E14A3E5A-0FEE-40D6-8CD4-401BB2271BC2}" presName="linNode" presStyleCnt="0"/>
      <dgm:spPr/>
    </dgm:pt>
    <dgm:pt modelId="{3E66E81D-9157-46E5-A8DF-3B25514EB616}" type="pres">
      <dgm:prSet presAssocID="{E14A3E5A-0FEE-40D6-8CD4-401BB2271BC2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FCB90-4C77-464B-A135-318AFD5C1132}" type="pres">
      <dgm:prSet presAssocID="{E14A3E5A-0FEE-40D6-8CD4-401BB2271BC2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9B388D-C58A-4DC6-9A3B-AC1E396FA291}" type="presOf" srcId="{3B5BF8E2-F693-467E-8C32-20780DFCBF1F}" destId="{174FCB90-4C77-464B-A135-318AFD5C1132}" srcOrd="0" destOrd="0" presId="urn:microsoft.com/office/officeart/2005/8/layout/vList6"/>
    <dgm:cxn modelId="{9EF7656B-CEAE-4302-A76F-D3241D9E1145}" type="presOf" srcId="{E14A3E5A-0FEE-40D6-8CD4-401BB2271BC2}" destId="{3E66E81D-9157-46E5-A8DF-3B25514EB616}" srcOrd="0" destOrd="0" presId="urn:microsoft.com/office/officeart/2005/8/layout/vList6"/>
    <dgm:cxn modelId="{E95E7A9D-1C27-4DFA-8C18-56609902583F}" type="presOf" srcId="{892667AC-5A2F-4179-A939-7318B8E007F5}" destId="{174FCB90-4C77-464B-A135-318AFD5C1132}" srcOrd="0" destOrd="1" presId="urn:microsoft.com/office/officeart/2005/8/layout/vList6"/>
    <dgm:cxn modelId="{F0911B7F-6892-4EEA-97F3-0FD4021640A6}" type="presOf" srcId="{924D4405-F9B7-4F3A-A658-32773456BCA2}" destId="{778359E8-4C14-486E-88E1-4DC730AA8197}" srcOrd="0" destOrd="0" presId="urn:microsoft.com/office/officeart/2005/8/layout/vList6"/>
    <dgm:cxn modelId="{4AAFE707-8248-498D-848E-96011CF0B562}" srcId="{924D4405-F9B7-4F3A-A658-32773456BCA2}" destId="{E14A3E5A-0FEE-40D6-8CD4-401BB2271BC2}" srcOrd="0" destOrd="0" parTransId="{89ACA45E-EFFA-49CE-A518-B9214AE45BC9}" sibTransId="{73B87C8F-7EEB-4F79-A722-9C720C756313}"/>
    <dgm:cxn modelId="{656AA5C2-D455-4633-866A-6B942C6F5E4E}" srcId="{E14A3E5A-0FEE-40D6-8CD4-401BB2271BC2}" destId="{892667AC-5A2F-4179-A939-7318B8E007F5}" srcOrd="1" destOrd="0" parTransId="{A2957DC6-833A-473D-9799-B1AB713FFD5E}" sibTransId="{DE40D3C4-6A29-459B-AB07-4032741679C2}"/>
    <dgm:cxn modelId="{0845B1B5-12E5-4AAB-B1E5-A8B70F4DB14D}" srcId="{E14A3E5A-0FEE-40D6-8CD4-401BB2271BC2}" destId="{3B5BF8E2-F693-467E-8C32-20780DFCBF1F}" srcOrd="0" destOrd="0" parTransId="{081EB5B4-5152-425E-BEBC-7CBD5563C348}" sibTransId="{A08DE4E5-1433-4EA3-A280-F8C25EE91193}"/>
    <dgm:cxn modelId="{F752B9F8-90F5-4384-856E-FD8EBFD99553}" type="presParOf" srcId="{778359E8-4C14-486E-88E1-4DC730AA8197}" destId="{A602F89E-79A1-481F-ADB3-6F29CCDA446A}" srcOrd="0" destOrd="0" presId="urn:microsoft.com/office/officeart/2005/8/layout/vList6"/>
    <dgm:cxn modelId="{FA6CEEEA-3DD5-40A9-ABAD-0C0D41DFC497}" type="presParOf" srcId="{A602F89E-79A1-481F-ADB3-6F29CCDA446A}" destId="{3E66E81D-9157-46E5-A8DF-3B25514EB616}" srcOrd="0" destOrd="0" presId="urn:microsoft.com/office/officeart/2005/8/layout/vList6"/>
    <dgm:cxn modelId="{2B9DDD12-52EE-43AD-ABD3-F0D877F0134A}" type="presParOf" srcId="{A602F89E-79A1-481F-ADB3-6F29CCDA446A}" destId="{174FCB90-4C77-464B-A135-318AFD5C113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FCB90-4C77-464B-A135-318AFD5C1132}">
      <dsp:nvSpPr>
        <dsp:cNvPr id="0" name=""/>
        <dsp:cNvSpPr/>
      </dsp:nvSpPr>
      <dsp:spPr>
        <a:xfrm>
          <a:off x="2768600" y="0"/>
          <a:ext cx="4152900" cy="43005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Foster leadership skills and competencies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Nurses must see policy as something they shape </a:t>
          </a:r>
          <a:endParaRPr lang="en-US" sz="2700" kern="1200" dirty="0"/>
        </a:p>
      </dsp:txBody>
      <dsp:txXfrm>
        <a:off x="2768600" y="537567"/>
        <a:ext cx="2595563" cy="3225404"/>
      </dsp:txXfrm>
    </dsp:sp>
    <dsp:sp modelId="{3E66E81D-9157-46E5-A8DF-3B25514EB616}">
      <dsp:nvSpPr>
        <dsp:cNvPr id="0" name=""/>
        <dsp:cNvSpPr/>
      </dsp:nvSpPr>
      <dsp:spPr>
        <a:xfrm>
          <a:off x="0" y="0"/>
          <a:ext cx="2768600" cy="4300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#3) Nurses should be full partners with physicians and others in redesigning U.S. health care</a:t>
          </a:r>
          <a:endParaRPr lang="en-US" sz="3200" kern="1200" dirty="0"/>
        </a:p>
      </dsp:txBody>
      <dsp:txXfrm>
        <a:off x="135152" y="135152"/>
        <a:ext cx="2498296" cy="4030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BC614-31E3-4CAF-B528-46EF8D5D4703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EBB41-60F9-4502-915A-5A85F560F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3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EBB41-60F9-4502-915A-5A85F560F8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9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A38E4E-BE61-4D72-BF5F-35BC625796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47A785-4E15-4ED6-8327-70C7033D38BD}" type="datetimeFigureOut">
              <a:rPr lang="en-US" smtClean="0"/>
              <a:t>10/27/2011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sherman@fau.ed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14600"/>
            <a:ext cx="8001000" cy="1524000"/>
          </a:xfrm>
        </p:spPr>
        <p:txBody>
          <a:bodyPr/>
          <a:lstStyle/>
          <a:p>
            <a:pPr algn="ctr"/>
            <a:r>
              <a:rPr lang="en-US" sz="4400" dirty="0" smtClean="0"/>
              <a:t>Frontline Nurse Leader Development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7162800" cy="1371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/>
              <a:t> </a:t>
            </a:r>
            <a:r>
              <a:rPr lang="en-US" sz="2800" b="1" dirty="0" smtClean="0"/>
              <a:t>Sigma Theta Tau</a:t>
            </a:r>
          </a:p>
          <a:p>
            <a:pPr algn="ctr"/>
            <a:r>
              <a:rPr lang="en-US" sz="2800" b="1" dirty="0" smtClean="0"/>
              <a:t>41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Biennial Convention</a:t>
            </a:r>
          </a:p>
          <a:p>
            <a:pPr algn="ctr"/>
            <a:r>
              <a:rPr lang="en-US" sz="2800" b="1" dirty="0" smtClean="0"/>
              <a:t>November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, 2011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8806"/>
            <a:ext cx="3352800" cy="2180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14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pPr algn="ctr"/>
            <a:r>
              <a:rPr lang="en-US" dirty="0" smtClean="0"/>
              <a:t>What would stop you?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656699"/>
              </p:ext>
            </p:extLst>
          </p:nvPr>
        </p:nvGraphicFramePr>
        <p:xfrm>
          <a:off x="533400" y="1219200"/>
          <a:ext cx="7543799" cy="5410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110"/>
                <a:gridCol w="3700987"/>
                <a:gridCol w="1404702"/>
              </a:tblGrid>
              <a:tr h="497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Theme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Factor Subthemes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Frequency Mentioned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</a:tr>
              <a:tr h="1070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Role Compensation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Loss of Salary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Lack of Job Security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Loss of the 12 Hour Shift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Unpaid Hours Expected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Loss of Overtime/Shift Differentials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</a:tr>
              <a:tr h="12871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Role Stress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Role expectations from staff, management, patients and families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Role responsibilities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Organizational Politics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Regulatory/Compliance Accountability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Paperwork and Budget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</a:tr>
              <a:tr h="638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Leaving the Bedside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Loss of clinical skills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Loss of direct patient care contact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Loss of satisfaction from patient care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</a:tr>
              <a:tr h="638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Role Qualifications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Lack of Academic Education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Lack of advanced leadership skills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Lack of Self Confidence to Lead at that Level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</a:tr>
              <a:tr h="638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Role Support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Anticipated lack of Support from Leaders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Sandwiched between Leadership &amp; Staff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Organizational Mentors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</a:tr>
              <a:tr h="638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Outside Support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Significant Home and Personal Obligations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Childrearing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Lack of Support from Spouse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22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93" marR="61793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58925" y="1555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9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ctr"/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848600" cy="50292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dirty="0" smtClean="0"/>
              <a:t>The Charge Nurse role is very challenging in today’s environment.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Charge Nurses need ongoing competency development to keep pace with changes in the system.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Strong Interdisciplinary Teamwork is needed to promote change but managing team conflict is challenging.</a:t>
            </a:r>
          </a:p>
          <a:p>
            <a:pPr lvl="1">
              <a:buFont typeface="Wingdings" pitchFamily="2" charset="2"/>
              <a:buChar char="v"/>
            </a:pP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Developing and coaching staff is a key role satisfier and should be used to encouragement nurses to assume charge.</a:t>
            </a:r>
          </a:p>
          <a:p>
            <a:pPr lvl="1">
              <a:buFont typeface="Wingdings" pitchFamily="2" charset="2"/>
              <a:buChar char="v"/>
            </a:pPr>
            <a:endParaRPr lang="en-US" dirty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Charge Nurses are considered to be a key group to recruit from for formal leadership positions but many are ambivalent about moving into these roles.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Upcoming Publications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733800"/>
            <a:ext cx="3505200" cy="2330958"/>
          </a:xfrm>
        </p:spPr>
      </p:pic>
      <p:sp>
        <p:nvSpPr>
          <p:cNvPr id="5" name="Rectangle 4"/>
          <p:cNvSpPr/>
          <p:nvPr/>
        </p:nvSpPr>
        <p:spPr>
          <a:xfrm>
            <a:off x="762000" y="1600201"/>
            <a:ext cx="6934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Sherman</a:t>
            </a:r>
            <a:r>
              <a:rPr lang="en-US" dirty="0"/>
              <a:t>, R.O., Schwarzkopf, R. &amp; Kiger, A. (in press). Charge nurse </a:t>
            </a:r>
            <a:r>
              <a:rPr lang="en-US" dirty="0" smtClean="0"/>
              <a:t>perspectives on </a:t>
            </a:r>
            <a:r>
              <a:rPr lang="en-US" dirty="0"/>
              <a:t>frontline leadership in acute care environments. </a:t>
            </a:r>
            <a:r>
              <a:rPr lang="en-US" i="1" dirty="0"/>
              <a:t>International </a:t>
            </a:r>
            <a:r>
              <a:rPr lang="en-US" i="1" dirty="0" smtClean="0"/>
              <a:t>Scholarly Research </a:t>
            </a:r>
            <a:r>
              <a:rPr lang="en-US" i="1" dirty="0"/>
              <a:t>Network: Nursing.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Schwarzkopf, R., </a:t>
            </a:r>
            <a:r>
              <a:rPr lang="en-US" b="1" dirty="0"/>
              <a:t>Sherman, R.O</a:t>
            </a:r>
            <a:r>
              <a:rPr lang="en-US" dirty="0"/>
              <a:t>. &amp; Kiger, A. (in press). Taking charge: Frontline	nurse leader development. </a:t>
            </a:r>
            <a:r>
              <a:rPr lang="en-US" i="1" dirty="0"/>
              <a:t>Journal of the Continuing Education in Nursing.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1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Questions are Important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00200"/>
            <a:ext cx="3848100" cy="3848100"/>
          </a:xfrm>
        </p:spPr>
      </p:pic>
    </p:spTree>
    <p:extLst>
      <p:ext uri="{BB962C8B-B14F-4D97-AF65-F5344CB8AC3E}">
        <p14:creationId xmlns:p14="http://schemas.microsoft.com/office/powerpoint/2010/main" val="22465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77962"/>
          </a:xfrm>
        </p:spPr>
        <p:txBody>
          <a:bodyPr/>
          <a:lstStyle/>
          <a:p>
            <a:pPr algn="ctr"/>
            <a:r>
              <a:rPr lang="en-US" sz="2800" b="1" dirty="0" smtClean="0"/>
              <a:t>Contact Information</a:t>
            </a:r>
            <a:br>
              <a:rPr lang="en-US" sz="2800" b="1" dirty="0" smtClean="0"/>
            </a:br>
            <a:r>
              <a:rPr lang="en-US" sz="2800" b="1" dirty="0" smtClean="0"/>
              <a:t>Christine E. Lynn College of Nursing</a:t>
            </a:r>
            <a:br>
              <a:rPr lang="en-US" sz="2800" b="1" dirty="0" smtClean="0"/>
            </a:br>
            <a:r>
              <a:rPr lang="en-US" sz="2800" b="1" dirty="0" smtClean="0"/>
              <a:t>Florida Atlantic University</a:t>
            </a:r>
            <a:endParaRPr lang="en-US" sz="2800" b="1" dirty="0"/>
          </a:p>
        </p:txBody>
      </p:sp>
      <p:pic>
        <p:nvPicPr>
          <p:cNvPr id="12" name="Picture 4" descr="mds4E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9521" y="4267200"/>
            <a:ext cx="3479391" cy="216408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33400" y="1828800"/>
            <a:ext cx="6324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69900">
              <a:buFont typeface="Wingdings" pitchFamily="2" charset="2"/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469900" indent="-469900">
              <a:buFont typeface="Wingdings" pitchFamily="2" charset="2"/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469900" indent="-469900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Rose </a:t>
            </a:r>
            <a:r>
              <a:rPr lang="en-US" sz="2000" dirty="0">
                <a:solidFill>
                  <a:schemeClr val="tx2"/>
                </a:solidFill>
              </a:rPr>
              <a:t>O. Sherman, EdD, RN, </a:t>
            </a:r>
            <a:r>
              <a:rPr lang="en-US" sz="2000" dirty="0" smtClean="0">
                <a:solidFill>
                  <a:schemeClr val="tx2"/>
                </a:solidFill>
              </a:rPr>
              <a:t>NEA-BC, FAAN</a:t>
            </a:r>
          </a:p>
          <a:p>
            <a:pPr marL="469900" indent="-469900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Emerging Leader Project Director</a:t>
            </a:r>
          </a:p>
          <a:p>
            <a:pPr marL="469900" indent="-469900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Associate Professor/Director</a:t>
            </a:r>
            <a:r>
              <a:rPr lang="en-US" sz="2000" dirty="0">
                <a:solidFill>
                  <a:schemeClr val="tx2"/>
                </a:solidFill>
              </a:rPr>
              <a:t>, Nursing Leadership Institute</a:t>
            </a:r>
          </a:p>
          <a:p>
            <a:pPr marL="469900" indent="-469900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dirty="0">
                <a:solidFill>
                  <a:schemeClr val="tx2"/>
                </a:solidFill>
              </a:rPr>
              <a:t>561) 297-0055</a:t>
            </a:r>
          </a:p>
          <a:p>
            <a:pPr marL="469900" indent="-469900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E-Mail 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rsherman@fau.edu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One of Four Key IOM Messages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8013" y="1174750"/>
          <a:ext cx="6921500" cy="430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6172200"/>
            <a:ext cx="437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IOM (December 2010) The Future of 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5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Evidence on Nursing 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5181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Many current nurse leaders “fell into their positions” and often did not received orientation, coaching or mentoring.</a:t>
            </a:r>
          </a:p>
          <a:p>
            <a:endParaRPr lang="en-US" dirty="0" smtClean="0"/>
          </a:p>
          <a:p>
            <a:r>
              <a:rPr lang="en-US" dirty="0" smtClean="0"/>
              <a:t>Nurse leaders play a critical role in the recruitment and retention of staff.</a:t>
            </a:r>
          </a:p>
          <a:p>
            <a:endParaRPr lang="en-US" dirty="0"/>
          </a:p>
          <a:p>
            <a:r>
              <a:rPr lang="en-US" dirty="0" smtClean="0"/>
              <a:t>Nurse leaders play a key role in the establishment of healthy work environments.</a:t>
            </a:r>
          </a:p>
          <a:p>
            <a:endParaRPr lang="en-US" dirty="0"/>
          </a:p>
          <a:p>
            <a:r>
              <a:rPr lang="en-US" dirty="0" smtClean="0"/>
              <a:t>Recruitment of nurses into leadership roles can be very challenging.</a:t>
            </a:r>
          </a:p>
          <a:p>
            <a:endParaRPr lang="en-US" dirty="0"/>
          </a:p>
          <a:p>
            <a:r>
              <a:rPr lang="en-US" dirty="0" smtClean="0"/>
              <a:t>The expectations of nurse managers have significantly increased over the past decade and there is greater reliance on charge nurses to manage clinical leadership issues. </a:t>
            </a:r>
          </a:p>
          <a:p>
            <a:endParaRPr lang="en-US" dirty="0"/>
          </a:p>
          <a:p>
            <a:r>
              <a:rPr lang="en-US" dirty="0" smtClean="0"/>
              <a:t>By the end of the decade, succession planning will be a critical issue for nurse leaders.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Exploratory Descriptive design with a goal to learn about the perspectives of current charge nurses on frontline leadership development.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Conducted in the Spring of 2010 during 10 charge nurse workshops in South Florida with </a:t>
            </a:r>
            <a:r>
              <a:rPr lang="en-US" dirty="0" smtClean="0"/>
              <a:t>354 study participants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Survey included open and closed ended questions designed to determine the following: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Leadership qualities needed by Frontline Leaders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Role challenges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Role satisfiers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Interest in applying for formal leadership roles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8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599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The Sample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279399"/>
              </p:ext>
            </p:extLst>
          </p:nvPr>
        </p:nvGraphicFramePr>
        <p:xfrm>
          <a:off x="533400" y="1752600"/>
          <a:ext cx="7543800" cy="47244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8607"/>
                <a:gridCol w="5305193"/>
              </a:tblGrid>
              <a:tr h="248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 (Mean)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46.4  Years of Age  SD =  5.7 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7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Gender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91%  Female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9%   Male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2432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Highest Level of Nursing Education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44%  Associate Degree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38%  BSN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11%  Diploma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7%    Masters Degree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0%   Doctorate            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97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Years of Nursing Experience (Mean)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19.5  Years   SD =  6.4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378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Practice Setting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26%  Critical Care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22%  Telemetry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16%  Medical-Surgical Unit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11%  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7%    OB/GYN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5%    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2%    Oncology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2%    Pediatrics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11%  Other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393474"/>
            <a:ext cx="10599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N Completing Survey = 354/400    All Currently in Charge Nurse Roles</a:t>
            </a:r>
            <a:endParaRPr kumimoji="0" lang="en-US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2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Leadership Qualities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33020"/>
              </p:ext>
            </p:extLst>
          </p:nvPr>
        </p:nvGraphicFramePr>
        <p:xfrm>
          <a:off x="762000" y="1219200"/>
          <a:ext cx="7239000" cy="541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919"/>
                <a:gridCol w="3232945"/>
                <a:gridCol w="1135136"/>
              </a:tblGrid>
              <a:tr h="3606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Theme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Qualities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Frequency Mentioned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</a:tr>
              <a:tr h="721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Manages Communication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Listening Skills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Keeping Everyone Updated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Sensitivity to Communication Styles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Confronts Conflict Directly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293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</a:tr>
              <a:tr h="1262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Acts as the Team Coach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Clinical Competence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Seen as a Go-To Person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Expert Educator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Cheer Leader for the Team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Team Player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Collaborative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Knows how to Delegate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243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</a:tr>
              <a:tr h="1082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Seen as Approachable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Non-judgmental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Caring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Demonstrates Empathy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Positive Corrective Feedback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Transparent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Available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183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</a:tr>
              <a:tr h="901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Works like an Air Traffic Controller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Organizes the Work of the Team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Ability to Prioritize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Reduces Unit Chaos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Multi-tasks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Manages Stress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168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</a:tr>
              <a:tr h="1082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Viewed as a Professional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Confident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Assumes Accountability for Actions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Diplomacy with Interdisciplinary Team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Role Model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Leadership respected by all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Professional Advocate for Nursing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123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617" marR="626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65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Most Challenging Role Responsibilities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376759"/>
              </p:ext>
            </p:extLst>
          </p:nvPr>
        </p:nvGraphicFramePr>
        <p:xfrm>
          <a:off x="381000" y="1295400"/>
          <a:ext cx="7772400" cy="5181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2969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Challenging Role Responsibilities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Frequency Checked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Managing Conflict on the Team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313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Keeping Patients and Families Satisfied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Staying Current with Changes in Policies and Procedures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Delegating Care to Others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119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Ensuring Good Communication with Team Members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Meeting Regulatory Requirements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Maintaining a Safe Patient Care Environment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Making Staffing Decisions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Supervising the Work of Others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Coaching and Giving Feedback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Facilitating Education and Orientation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Communicating with Physicians and Consulting Physicians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Making Patient Care Assignments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58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Acting as Preceptor for New Staff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Arranging Patient Transfers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39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27138" y="187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0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620000" cy="1646238"/>
          </a:xfrm>
        </p:spPr>
        <p:txBody>
          <a:bodyPr/>
          <a:lstStyle/>
          <a:p>
            <a:r>
              <a:rPr lang="en-US" sz="4000" dirty="0" smtClean="0"/>
              <a:t>Most Satisfying Aspect of the Role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136601"/>
              </p:ext>
            </p:extLst>
          </p:nvPr>
        </p:nvGraphicFramePr>
        <p:xfrm>
          <a:off x="533400" y="1219198"/>
          <a:ext cx="7543801" cy="5410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801"/>
                <a:gridCol w="3369069"/>
                <a:gridCol w="1182931"/>
              </a:tblGrid>
              <a:tr h="48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Theme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Satisfying Aspects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Frequency Mentioned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</a:tr>
              <a:tr h="8254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Developing Staff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Coaching Staff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Watching New Graduate Grow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Teaching Others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Serving as a Mentor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90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</a:tr>
              <a:tr h="412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Keeping Patients Happy 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Satisfied Patients/Families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Good Patient Outcomes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87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</a:tr>
              <a:tr h="5951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Leading the Team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When Team Functions Well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When Staff are Happy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Positive Feedback on Leadership Skills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79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</a:tr>
              <a:tr h="8254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Making a Difference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Solving Problems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Keeping things from Falling through the Cracks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Avoiding Near Misses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62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</a:tr>
              <a:tr h="8254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Managing Unit Flow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Trouble Shooting Problems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Avoiding Chaos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Organizing Care and Staffing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Resolving Conflict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40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</a:tr>
              <a:tr h="8254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Becoming a Leader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My Personal Growth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Serving as a Role Model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Having Autonomy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Being a Good Communicator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29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</a:tr>
              <a:tr h="6190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Maintaining Quality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Keeping Patients Safe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Meeting all the Measures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Caring about Quality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446" marR="5944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750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0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Would You Consider a Nurse Manager Role?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001000" cy="4572000"/>
          </a:xfrm>
          <a:solidFill>
            <a:schemeClr val="bg2">
              <a:lumMod val="40000"/>
              <a:lumOff val="60000"/>
            </a:schemeClr>
          </a:solidFill>
          <a:ln w="28575">
            <a:solidFill>
              <a:schemeClr val="accent3"/>
            </a:solidFill>
          </a:ln>
        </p:spPr>
        <p:txBody>
          <a:bodyPr/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sz="3600" dirty="0" smtClean="0"/>
              <a:t>36%		Would Definitely Consider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46%		Would Possibly Consider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3600" dirty="0" smtClean="0"/>
              <a:t>21%		Would Definitely Not Consider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157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227</TotalTime>
  <Words>957</Words>
  <Application>Microsoft Office PowerPoint</Application>
  <PresentationFormat>On-screen Show (4:3)</PresentationFormat>
  <Paragraphs>244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Frontline Nurse Leader Development</vt:lpstr>
      <vt:lpstr>One of Four Key IOM Messages</vt:lpstr>
      <vt:lpstr>The Evidence on Nursing Leadership</vt:lpstr>
      <vt:lpstr>The Study</vt:lpstr>
      <vt:lpstr>The Sample</vt:lpstr>
      <vt:lpstr>Leadership Qualities</vt:lpstr>
      <vt:lpstr>Most Challenging Role Responsibilities</vt:lpstr>
      <vt:lpstr>Most Satisfying Aspect of the Role</vt:lpstr>
      <vt:lpstr>Would You Consider a Nurse Manager Role?</vt:lpstr>
      <vt:lpstr>What would stop you?</vt:lpstr>
      <vt:lpstr>Implications</vt:lpstr>
      <vt:lpstr>Upcoming Publications</vt:lpstr>
      <vt:lpstr>Your Questions are Important</vt:lpstr>
      <vt:lpstr>Contact Information Christine E. Lynn College of Nursing Florida Atlantic University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 Planning for the Future</dc:title>
  <dc:creator>Rose</dc:creator>
  <cp:lastModifiedBy>Rose</cp:lastModifiedBy>
  <cp:revision>37</cp:revision>
  <dcterms:created xsi:type="dcterms:W3CDTF">2011-08-27T19:27:07Z</dcterms:created>
  <dcterms:modified xsi:type="dcterms:W3CDTF">2011-10-27T18:13:27Z</dcterms:modified>
</cp:coreProperties>
</file>